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Montserrat SemiBold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Montserrat Medium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E7A567C-B047-47FA-93DC-2F47786F3760}">
  <a:tblStyle styleId="{9E7A567C-B047-47FA-93DC-2F47786F37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SemiBold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SemiBold-italic.fntdata"/><Relationship Id="rId25" Type="http://schemas.openxmlformats.org/officeDocument/2006/relationships/font" Target="fonts/MontserratSemiBold-bold.fntdata"/><Relationship Id="rId28" Type="http://schemas.openxmlformats.org/officeDocument/2006/relationships/font" Target="fonts/Montserrat-regular.fntdata"/><Relationship Id="rId27" Type="http://schemas.openxmlformats.org/officeDocument/2006/relationships/font" Target="fonts/MontserratSemi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Medium-bold.fntdata"/><Relationship Id="rId10" Type="http://schemas.openxmlformats.org/officeDocument/2006/relationships/slide" Target="slides/slide5.xml"/><Relationship Id="rId32" Type="http://schemas.openxmlformats.org/officeDocument/2006/relationships/font" Target="fonts/MontserratMedium-regular.fntdata"/><Relationship Id="rId13" Type="http://schemas.openxmlformats.org/officeDocument/2006/relationships/slide" Target="slides/slide8.xml"/><Relationship Id="rId35" Type="http://schemas.openxmlformats.org/officeDocument/2006/relationships/font" Target="fonts/MontserratMedium-bold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Medium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59e9531199_2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59e9531199_2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1bf57039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1bf57039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1d9228ef8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51d9228ef8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9e953119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59e953119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59e953119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59e953119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9e9531199_2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9e9531199_2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59e9531199_2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59e9531199_2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4cc98a264f_2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4cc98a264f_2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47765ae376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47765ae376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475b05ce66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475b05ce66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4cc98a264f_2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4cc98a264f_2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1a8af1480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1a8af148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9e9531199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9e9531199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9e9531199_2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9e9531199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9e9531199_2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9e9531199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9e9531199_2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9e9531199_2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9e9531199_2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9e9531199_2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jpg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Relationship Id="rId4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00011-1036962057.png"/>
          <p:cNvPicPr preferRelativeResize="0"/>
          <p:nvPr/>
        </p:nvPicPr>
        <p:blipFill rotWithShape="1">
          <a:blip r:embed="rId3">
            <a:alphaModFix/>
          </a:blip>
          <a:srcRect b="0" l="5540" r="5531" t="11079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>
              <a:srgbClr val="000000">
                <a:alpha val="42000"/>
              </a:srgbClr>
            </a:outerShdw>
          </a:effectLst>
        </p:spPr>
      </p:pic>
      <p:pic>
        <p:nvPicPr>
          <p:cNvPr id="55" name="Google Shape;55;p13" title="Sunspot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6146" y="1941147"/>
            <a:ext cx="6786227" cy="758820"/>
          </a:xfrm>
          <a:prstGeom prst="rect">
            <a:avLst/>
          </a:prstGeom>
          <a:noFill/>
          <a:ln>
            <a:noFill/>
          </a:ln>
          <a:effectLst>
            <a:outerShdw blurRad="114300" rotWithShape="0" algn="bl" dir="5400000" dist="38100">
              <a:srgbClr val="000000">
                <a:alpha val="24000"/>
              </a:srgbClr>
            </a:outerShdw>
          </a:effectLst>
        </p:spPr>
      </p:pic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2489569" y="2780724"/>
            <a:ext cx="4164900" cy="58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Sun in your pocket</a:t>
            </a:r>
            <a:endParaRPr b="1" sz="1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2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-1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2"/>
          <p:cNvSpPr txBox="1"/>
          <p:nvPr/>
        </p:nvSpPr>
        <p:spPr>
          <a:xfrm>
            <a:off x="369825" y="413050"/>
            <a:ext cx="8431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Спутники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Google Shape;129;p22"/>
          <p:cNvSpPr txBox="1"/>
          <p:nvPr/>
        </p:nvSpPr>
        <p:spPr>
          <a:xfrm>
            <a:off x="0" y="1524250"/>
            <a:ext cx="2483100" cy="37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Функции: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Выполнение команд (отражение преломляемых лучей, поворот зеркал, отключение)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Автономная навигация, ориентация, стабилизация, корректировка угла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Передача телеметрии на Землю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Поддержка связи с модулем связи спутников</a:t>
            </a:r>
            <a:endParaRPr sz="1200">
              <a:solidFill>
                <a:srgbClr val="010409"/>
              </a:solidFill>
              <a:highlight>
                <a:schemeClr val="lt1"/>
              </a:highlight>
            </a:endParaRPr>
          </a:p>
        </p:txBody>
      </p:sp>
      <p:sp>
        <p:nvSpPr>
          <p:cNvPr id="130" name="Google Shape;130;p22"/>
          <p:cNvSpPr txBox="1"/>
          <p:nvPr/>
        </p:nvSpPr>
        <p:spPr>
          <a:xfrm>
            <a:off x="2483100" y="1524250"/>
            <a:ext cx="3000000" cy="37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Ограничения: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Ограничение питания, питание от солнечных панелей, ограниченное время ночью (малый срок резервного питания от встроенного аккумулятора)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Подвержен старению компонентов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Суровые условия работы ( возможность столкновение с астероидами, выход с орбиты)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Запрещённые зоны для освещения (юридические ограничения)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" name="Google Shape;131;p22"/>
          <p:cNvSpPr txBox="1"/>
          <p:nvPr/>
        </p:nvSpPr>
        <p:spPr>
          <a:xfrm>
            <a:off x="5483100" y="1524250"/>
            <a:ext cx="3660900" cy="3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Качественные характеристики: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Надежность: резервные системы управления спутника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Доступность: при каждом проявлении связи с Землёй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Производительность: Выполнение команд в течение нескольких секунд, точность направленного луча до 150 метров от указанной точки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Расширяемость: обновление ПО удаленно, возможность самодиагностики и исправления ошибок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Безопасность: наличие защищённых каналов связи</a:t>
            </a:r>
            <a:endParaRPr sz="1200">
              <a:solidFill>
                <a:srgbClr val="01040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3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-1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/>
        </p:nvSpPr>
        <p:spPr>
          <a:xfrm>
            <a:off x="369825" y="413050"/>
            <a:ext cx="6281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Интерфейс передачи данных</a:t>
            </a:r>
            <a:endParaRPr b="1" sz="2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8" name="Google Shape;13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80309" y="413051"/>
            <a:ext cx="1893217" cy="4466949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3"/>
          <p:cNvSpPr txBox="1"/>
          <p:nvPr/>
        </p:nvSpPr>
        <p:spPr>
          <a:xfrm>
            <a:off x="369825" y="1218575"/>
            <a:ext cx="6340500" cy="3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ЦУП может предсказывать состояние спутников с помощью аппроксимации на основании имеющихся данных. Спутник может сообщать своё текущее состояние для коррекции аппроксимации: данные для </a:t>
            </a: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определения</a:t>
            </a: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положения, техническое состояние.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Спутник сам ничего не </a:t>
            </a: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рассчитывает</a:t>
            </a: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и лишь следит за </a:t>
            </a: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исполнением</a:t>
            </a: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текущего </a:t>
            </a: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задания</a:t>
            </a: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поступившего с Земли.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Для уточнения интерфейса передачи данных надо понимать работу </a:t>
            </a: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алгоритмов управления (т.е. их надо сформулировать)</a:t>
            </a: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. Зная их, можно предложить конкретный порядок и форму обмена данными.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4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-1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4"/>
          <p:cNvSpPr txBox="1"/>
          <p:nvPr/>
        </p:nvSpPr>
        <p:spPr>
          <a:xfrm>
            <a:off x="369825" y="4130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Безопасность</a:t>
            </a:r>
            <a:endParaRPr b="1" sz="2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" name="Google Shape;146;p24"/>
          <p:cNvSpPr txBox="1"/>
          <p:nvPr/>
        </p:nvSpPr>
        <p:spPr>
          <a:xfrm>
            <a:off x="369825" y="1218575"/>
            <a:ext cx="6340500" cy="3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Пользователи будут иметь свои уровни авторизации, определяющие их возможности и ограничения по количеству наводимых спутников (в целом, одновременно в одну точку), доступным зонам и времени наведения на цель.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Сами спутники могут иметь ограничения в прошивке, например определяющие максимальное время выполнения одного задания по ориентации.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Данные будут передаваться по зашифрованным каналам с возможностью использовать корпоративную сеть передатчиков.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7" name="Google Shape;147;p24"/>
          <p:cNvPicPr preferRelativeResize="0"/>
          <p:nvPr/>
        </p:nvPicPr>
        <p:blipFill rotWithShape="1">
          <a:blip r:embed="rId4">
            <a:alphaModFix/>
          </a:blip>
          <a:srcRect b="0" l="3173" r="10582" t="0"/>
          <a:stretch/>
        </p:blipFill>
        <p:spPr>
          <a:xfrm>
            <a:off x="6902363" y="2966925"/>
            <a:ext cx="1936200" cy="149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4"/>
          <p:cNvPicPr preferRelativeResize="0"/>
          <p:nvPr/>
        </p:nvPicPr>
        <p:blipFill rotWithShape="1">
          <a:blip r:embed="rId5">
            <a:alphaModFix/>
          </a:blip>
          <a:srcRect b="3132" l="24078" r="15116" t="16765"/>
          <a:stretch/>
        </p:blipFill>
        <p:spPr>
          <a:xfrm>
            <a:off x="6895188" y="1355900"/>
            <a:ext cx="1950534" cy="149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5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-1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5"/>
          <p:cNvSpPr txBox="1"/>
          <p:nvPr/>
        </p:nvSpPr>
        <p:spPr>
          <a:xfrm>
            <a:off x="369825" y="4130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Безопасность</a:t>
            </a:r>
            <a:endParaRPr b="1" sz="2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" name="Google Shape;155;p25"/>
          <p:cNvSpPr txBox="1"/>
          <p:nvPr/>
        </p:nvSpPr>
        <p:spPr>
          <a:xfrm>
            <a:off x="369825" y="1218575"/>
            <a:ext cx="6377400" cy="3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Так как сам спутник не выполняет расчёта ориентации, а только принимает команды с земли, то от взломщиков требуется знать алгоритм расчёта ориентации для направленного зловредного использования. Кроме того алгоритмы управления очередью целей следят за историей применения спутников и не допустят многократного наведения луча в одно и то же место, даже если запрос поступал от разных клиентов.</a:t>
            </a:r>
            <a:endParaRPr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 крайнем случае, при взлом или потере управления над спутником его можно прожечь или отклонить с помощью очень мощного лазера, направленного в майларовый отражатель.</a:t>
            </a:r>
            <a:endParaRPr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6" name="Google Shape;156;p25"/>
          <p:cNvPicPr preferRelativeResize="0"/>
          <p:nvPr/>
        </p:nvPicPr>
        <p:blipFill rotWithShape="1">
          <a:blip r:embed="rId4">
            <a:alphaModFix/>
          </a:blip>
          <a:srcRect b="0" l="5169" r="33649" t="0"/>
          <a:stretch/>
        </p:blipFill>
        <p:spPr>
          <a:xfrm>
            <a:off x="6872800" y="3013950"/>
            <a:ext cx="2002699" cy="1841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72800" y="1370735"/>
            <a:ext cx="2002701" cy="1547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6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-1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6"/>
          <p:cNvSpPr txBox="1"/>
          <p:nvPr/>
        </p:nvSpPr>
        <p:spPr>
          <a:xfrm>
            <a:off x="369825" y="413050"/>
            <a:ext cx="8431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Экономическое обоснование</a:t>
            </a:r>
            <a:endParaRPr b="1" sz="2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4" name="Google Shape;164;p26" title="1acfe539-ff44-41a5-92f3-6479aad026ce_removalai_previe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6501" y="1395827"/>
            <a:ext cx="3697500" cy="376017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6"/>
          <p:cNvSpPr txBox="1"/>
          <p:nvPr/>
        </p:nvSpPr>
        <p:spPr>
          <a:xfrm>
            <a:off x="369825" y="1218575"/>
            <a:ext cx="8365200" cy="29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Всего будет запущено </a:t>
            </a: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спутников:</a:t>
            </a: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57 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Для одного луча ~3 спутника -&gt; 19 всего в максимуме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Пример платформы спутника: CubeSat 3U ~ 100’000$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Запуск: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Программа запуска Rideshare от SpaceX 6’500$ * 15(кг спутник) = 97’500$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Примерный итог с запуском и производством - 1</a:t>
            </a: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97’500$ * 57 = 11’257’500$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7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-1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7"/>
          <p:cNvSpPr txBox="1"/>
          <p:nvPr/>
        </p:nvSpPr>
        <p:spPr>
          <a:xfrm>
            <a:off x="369825" y="413050"/>
            <a:ext cx="8431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Экономическое </a:t>
            </a:r>
            <a:r>
              <a:rPr b="1" lang="ru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обоснование</a:t>
            </a:r>
            <a:endParaRPr b="1" sz="2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2" name="Google Shape;172;p27" title="1acfe539-ff44-41a5-92f3-6479aad026ce_removalai_previe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6501" y="1395827"/>
            <a:ext cx="3697500" cy="3760175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7"/>
          <p:cNvSpPr txBox="1"/>
          <p:nvPr/>
        </p:nvSpPr>
        <p:spPr>
          <a:xfrm>
            <a:off x="369825" y="1218575"/>
            <a:ext cx="8365200" cy="29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Инфраструктурные затраты</a:t>
            </a: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Поддержка наземных станций, ПО, связи, разработка приложения ~ 100’000$</a:t>
            </a:r>
            <a:b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Постоянные </a:t>
            </a: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затраты</a:t>
            </a: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b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Зарплаты сотрудников, оплата связи и электричества ~ 40’000$</a:t>
            </a:r>
            <a:b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Примерный итог: 11’397’500$</a:t>
            </a:r>
            <a:endParaRPr b="1"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8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-1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8" title="1acfe539-ff44-41a5-92f3-6479aad026ce_removalai_preview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6501" y="1395827"/>
            <a:ext cx="3697500" cy="37601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8"/>
          <p:cNvSpPr txBox="1"/>
          <p:nvPr/>
        </p:nvSpPr>
        <p:spPr>
          <a:xfrm>
            <a:off x="369825" y="413050"/>
            <a:ext cx="8431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Экономическое </a:t>
            </a:r>
            <a:r>
              <a:rPr b="1" lang="ru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обоснование</a:t>
            </a:r>
            <a:endParaRPr b="1" sz="2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1" name="Google Shape;181;p28"/>
          <p:cNvSpPr txBox="1"/>
          <p:nvPr/>
        </p:nvSpPr>
        <p:spPr>
          <a:xfrm>
            <a:off x="369825" y="1218575"/>
            <a:ext cx="8365200" cy="29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 день 1 луч стоит 555$, из 24 часов один пользователь может использовать только 3 часа, а другие часы могут использовать другие и из этого за день в среднем и выходят эти 555 баксов за использование. 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19 * 30 * 36 = 20’520 - Кол-во использованных лучей за 3 года, в месяц 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11’397’500 / 20’520 = 555$ - Мы должны получать за 1 луч в день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555/24 = 23,2$ - Стоимость самого слабого луча за час. (Самый мощный 69,6)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Основная идея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7" name="Google Shape;187;p29"/>
          <p:cNvPicPr preferRelativeResize="0"/>
          <p:nvPr/>
        </p:nvPicPr>
        <p:blipFill rotWithShape="1">
          <a:blip r:embed="rId3">
            <a:alphaModFix/>
          </a:blip>
          <a:srcRect b="9062" l="0" r="3502" t="3882"/>
          <a:stretch/>
        </p:blipFill>
        <p:spPr>
          <a:xfrm>
            <a:off x="-140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Какие умения мы развили</a:t>
            </a: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9" name="Google Shape;189;p29"/>
          <p:cNvSpPr txBox="1"/>
          <p:nvPr>
            <p:ph idx="1" type="body"/>
          </p:nvPr>
        </p:nvSpPr>
        <p:spPr>
          <a:xfrm>
            <a:off x="311700" y="1152475"/>
            <a:ext cx="8438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Medium"/>
              <a:buChar char="●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Декомпозировать </a:t>
            </a: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систему на подсистемы, а затем</a:t>
            </a: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на модули.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Medium"/>
              <a:buChar char="●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Формулировать</a:t>
            </a: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требования к безопасности.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800"/>
              <a:buFont typeface="Montserrat Medium"/>
              <a:buChar char="●"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Формулировать</a:t>
            </a: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экономическое обоснование.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30" title="ISS007-E-10807.jpg"/>
          <p:cNvPicPr preferRelativeResize="0"/>
          <p:nvPr/>
        </p:nvPicPr>
        <p:blipFill rotWithShape="1">
          <a:blip r:embed="rId3">
            <a:alphaModFix amt="52000"/>
          </a:blip>
          <a:srcRect b="12313" l="7003" r="8415" t="311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Спасибо!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6" name="Google Shape;196;p30"/>
          <p:cNvSpPr/>
          <p:nvPr/>
        </p:nvSpPr>
        <p:spPr>
          <a:xfrm flipH="1">
            <a:off x="1609950" y="1381500"/>
            <a:ext cx="5924100" cy="2975400"/>
          </a:xfrm>
          <a:prstGeom prst="roundRect">
            <a:avLst>
              <a:gd fmla="val 12959" name="adj"/>
            </a:avLst>
          </a:prstGeom>
          <a:solidFill>
            <a:schemeClr val="lt1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97" name="Google Shape;197;p30" title="9abcc174d3ab223c1816c6a8f2cd0093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6750" y="1672900"/>
            <a:ext cx="2392600" cy="239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0"/>
          <p:cNvSpPr txBox="1"/>
          <p:nvPr>
            <p:ph idx="1" type="body"/>
          </p:nvPr>
        </p:nvSpPr>
        <p:spPr>
          <a:xfrm>
            <a:off x="1895600" y="1725825"/>
            <a:ext cx="3131100" cy="23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Наша команда открыта</a:t>
            </a:r>
            <a:b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к сотрудничеству</a:t>
            </a:r>
            <a:endParaRPr sz="1700">
              <a:solidFill>
                <a:srgbClr val="050507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С радостью ответим</a:t>
            </a:r>
            <a:b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на любые вопросы</a:t>
            </a:r>
            <a:endParaRPr sz="1700">
              <a:solidFill>
                <a:srgbClr val="050507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b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br>
              <a:rPr lang="ru" sz="17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</a:br>
            <a:r>
              <a:rPr lang="ru" sz="800">
                <a:solidFill>
                  <a:srgbClr val="050507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SUNSPOT 2025. All Rights Reserved</a:t>
            </a:r>
            <a:endParaRPr sz="800">
              <a:solidFill>
                <a:srgbClr val="050507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Основная идея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9062" l="0" r="3502" t="3882"/>
          <a:stretch/>
        </p:blipFill>
        <p:spPr>
          <a:xfrm>
            <a:off x="-1407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Спутники, которые смогут отражать солнечный свет на Землю в определённое место по запросу из веб/мобильного приложения.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Идея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2063" y="2230575"/>
            <a:ext cx="2650200" cy="2338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6" name="Google Shape;66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00300" y="2230575"/>
            <a:ext cx="3935700" cy="2338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7" name="Google Shape;67;p14"/>
          <p:cNvSpPr/>
          <p:nvPr/>
        </p:nvSpPr>
        <p:spPr>
          <a:xfrm flipH="1" rot="5400000">
            <a:off x="6518125" y="3040125"/>
            <a:ext cx="2357700" cy="717300"/>
          </a:xfrm>
          <a:prstGeom prst="roundRect">
            <a:avLst>
              <a:gd fmla="val 27470" name="adj"/>
            </a:avLst>
          </a:prstGeom>
          <a:solidFill>
            <a:srgbClr val="ED492B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APPLY FOR SUNSHINE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 title="ISS007-E-10807.jpg"/>
          <p:cNvPicPr preferRelativeResize="0"/>
          <p:nvPr/>
        </p:nvPicPr>
        <p:blipFill rotWithShape="1">
          <a:blip r:embed="rId3">
            <a:alphaModFix amt="52000"/>
          </a:blip>
          <a:srcRect b="12313" l="7003" r="8415" t="311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Результаты итерации №4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В данной итерации мы решил сконцентрироваться на </a:t>
            </a: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физическом</a:t>
            </a:r>
            <a:r>
              <a:rPr lang="ru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воплощении SunSpot в виде спутников, их конструкции и управлении ими. Мы разработали контекстную диаграмму для этой подсистемы проекта и выделили её компоненты. Подумали о безопасности, экономическом обосновании и уточнили нефункциональные требования.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 title="ISS007-E-10807.jpg"/>
          <p:cNvPicPr preferRelativeResize="0"/>
          <p:nvPr/>
        </p:nvPicPr>
        <p:blipFill rotWithShape="1">
          <a:blip r:embed="rId3">
            <a:alphaModFix amt="52000"/>
          </a:blip>
          <a:srcRect b="12313" l="7003" r="8415" t="311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Результаты итерации №4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81" name="Google Shape;81;p16"/>
          <p:cNvGraphicFramePr/>
          <p:nvPr/>
        </p:nvGraphicFramePr>
        <p:xfrm>
          <a:off x="952500" y="1253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{9E7A567C-B047-47FA-93DC-2F47786F3760}</a:tableStyleId>
              </a:tblPr>
              <a:tblGrid>
                <a:gridCol w="382850"/>
                <a:gridCol w="5986250"/>
                <a:gridCol w="869900"/>
              </a:tblGrid>
              <a:tr h="5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Задача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</a:rPr>
                        <a:t>Оценка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1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Подсистема спутников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D2B"/>
                    </a:solidFill>
                  </a:tcPr>
                </a:tc>
              </a:tr>
              <a:tr h="5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2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Передача данных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1ED2B"/>
                    </a:solidFill>
                  </a:tcPr>
                </a:tc>
              </a:tr>
              <a:tr h="5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3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Безопасность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0ED2B"/>
                    </a:solidFill>
                  </a:tcPr>
                </a:tc>
              </a:tr>
              <a:tr h="5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4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Экономическое </a:t>
                      </a: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обоснование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D2B"/>
                    </a:solidFill>
                  </a:tcPr>
                </a:tc>
              </a:tr>
              <a:tr h="527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5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Презентация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9E0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ru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DED2B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 title="25410fb2777963aa75e9a3f8ff44d495.jpg"/>
          <p:cNvPicPr preferRelativeResize="0"/>
          <p:nvPr/>
        </p:nvPicPr>
        <p:blipFill>
          <a:blip r:embed="rId3">
            <a:alphaModFix amt="73000"/>
          </a:blip>
          <a:stretch>
            <a:fillRect/>
          </a:stretch>
        </p:blipFill>
        <p:spPr>
          <a:xfrm>
            <a:off x="0" y="-12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>
            <p:ph type="title"/>
          </p:nvPr>
        </p:nvSpPr>
        <p:spPr>
          <a:xfrm>
            <a:off x="319075" y="332550"/>
            <a:ext cx="2570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Контекстная диаграмма подсистемы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45125" y="454275"/>
            <a:ext cx="7075773" cy="475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8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-1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/>
        </p:nvSpPr>
        <p:spPr>
          <a:xfrm>
            <a:off x="369825" y="413050"/>
            <a:ext cx="8431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Компоненты подсистемы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p18"/>
          <p:cNvSpPr txBox="1"/>
          <p:nvPr/>
        </p:nvSpPr>
        <p:spPr>
          <a:xfrm>
            <a:off x="403125" y="1191700"/>
            <a:ext cx="8365200" cy="30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just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Char char="●"/>
            </a:pPr>
            <a:r>
              <a:rPr lang="ru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Центральный сервер управления спутниками</a:t>
            </a:r>
            <a:endParaRPr sz="2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73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Char char="●"/>
            </a:pPr>
            <a:r>
              <a:rPr lang="ru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Модуль связи со спутником</a:t>
            </a:r>
            <a:endParaRPr sz="2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7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Char char="●"/>
            </a:pPr>
            <a:r>
              <a:rPr lang="ru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База данных</a:t>
            </a:r>
            <a:endParaRPr sz="2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735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Montserrat"/>
              <a:buChar char="●"/>
            </a:pPr>
            <a:r>
              <a:rPr lang="ru" sz="2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Спутники</a:t>
            </a:r>
            <a:endParaRPr sz="2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9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-1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/>
          <p:nvPr/>
        </p:nvSpPr>
        <p:spPr>
          <a:xfrm>
            <a:off x="369825" y="413050"/>
            <a:ext cx="8431800" cy="11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Центральный сервер </a:t>
            </a:r>
            <a:r>
              <a:rPr b="1" lang="ru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управления</a:t>
            </a:r>
            <a:r>
              <a:rPr b="1" lang="ru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спутниками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0" y="1524250"/>
            <a:ext cx="2758800" cy="30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Функции</a:t>
            </a: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Прием команд на освещение от внешней системы через API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Определение оптимального числа спутник для выполнения задачи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Управление состоянием спутника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Аутентификация пользователей, проверка доступности спутников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Коммуникация с другими внешними системами 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2758800" y="1524250"/>
            <a:ext cx="3000000" cy="3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Ограничения: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Ограничение кол-ва запросов (10000 в день)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В режиме реального времени необходимо учитывать орбитальное положение солнечную засветку облачность, энергоресурсы спутников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Плохая спутниковая связь, неточное позиционирование спутников (отклонение по градусам 20-30°)</a:t>
            </a:r>
            <a:endParaRPr sz="1200">
              <a:solidFill>
                <a:srgbClr val="010409"/>
              </a:solidFill>
              <a:highlight>
                <a:srgbClr val="FFFFFF"/>
              </a:highlight>
            </a:endParaRPr>
          </a:p>
        </p:txBody>
      </p:sp>
      <p:sp>
        <p:nvSpPr>
          <p:cNvPr id="104" name="Google Shape;104;p19"/>
          <p:cNvSpPr txBox="1"/>
          <p:nvPr/>
        </p:nvSpPr>
        <p:spPr>
          <a:xfrm>
            <a:off x="5758800" y="1524250"/>
            <a:ext cx="3385200" cy="3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Качественные характеристики: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Надежность: разделение большой группы данных по определённым критериям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Производительность: меньше одной секунды на обработку запросов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Расширяемость: добавление новых спутников, модулей, кол-во запросов в день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Безопасность: oauth2 протокол аутентификации, использование https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Масштабируемость: добавление новых режимов работы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0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-1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/>
          <p:nvPr/>
        </p:nvSpPr>
        <p:spPr>
          <a:xfrm>
            <a:off x="369825" y="413050"/>
            <a:ext cx="8431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Модули связи со спутниками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20"/>
          <p:cNvSpPr txBox="1"/>
          <p:nvPr/>
        </p:nvSpPr>
        <p:spPr>
          <a:xfrm>
            <a:off x="5103300" y="1524250"/>
            <a:ext cx="4040700" cy="37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Качественные характеристики:</a:t>
            </a:r>
            <a:endParaRPr sz="1200">
              <a:solidFill>
                <a:srgbClr val="010409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Надежность: Надежные протоколы передачи данных, резервирование узлов, возможность ручного ввода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Производительность: быстрая обработка данных (примерно 5 секунд), одновременная связь с несколькими спутниками (до 10 спутников)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Безопасность: Шифрование команд (aes 256), логирование передачи данных,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Масштабируемость: Увеличение количества управляющих модулей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Расширяемость: Улучшение шифрования, дополнительная защита передаваемых данных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Доступность: 24/7</a:t>
            </a:r>
            <a:endParaRPr sz="1200">
              <a:solidFill>
                <a:srgbClr val="010409"/>
              </a:solidFill>
              <a:highlight>
                <a:srgbClr val="FFFFFF"/>
              </a:highlight>
            </a:endParaRPr>
          </a:p>
        </p:txBody>
      </p:sp>
      <p:sp>
        <p:nvSpPr>
          <p:cNvPr id="112" name="Google Shape;112;p20"/>
          <p:cNvSpPr txBox="1"/>
          <p:nvPr/>
        </p:nvSpPr>
        <p:spPr>
          <a:xfrm>
            <a:off x="0" y="1524250"/>
            <a:ext cx="3000000" cy="3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Функции: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Расчет позиционирования спутников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Отправка управляющих команд на спутники (активация/деактивация.команды ориентации)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Приём телеметрии со спутников (статус зеркал. координаты, скорость, заряд итп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Поддержка связи с базой данных и центральным сервером управления спутников</a:t>
            </a:r>
            <a:endParaRPr sz="1200">
              <a:solidFill>
                <a:srgbClr val="010409"/>
              </a:solidFill>
              <a:highlight>
                <a:srgbClr val="FFFFFF"/>
              </a:highlight>
            </a:endParaRPr>
          </a:p>
        </p:txBody>
      </p:sp>
      <p:sp>
        <p:nvSpPr>
          <p:cNvPr id="113" name="Google Shape;113;p20"/>
          <p:cNvSpPr txBox="1"/>
          <p:nvPr/>
        </p:nvSpPr>
        <p:spPr>
          <a:xfrm>
            <a:off x="2913900" y="1524250"/>
            <a:ext cx="2189400" cy="3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Ограничения:</a:t>
            </a:r>
            <a:endParaRPr sz="1200">
              <a:solidFill>
                <a:srgbClr val="010409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Ограничение связи, пропускной способности (радиочастотная связь, gps, спутниковая телефонная связь)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Погодные условия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Должны быть соблюдена синхронизация с работой других систем</a:t>
            </a:r>
            <a:endParaRPr sz="1200">
              <a:solidFill>
                <a:srgbClr val="01040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1"/>
          <p:cNvPicPr preferRelativeResize="0"/>
          <p:nvPr/>
        </p:nvPicPr>
        <p:blipFill>
          <a:blip r:embed="rId3">
            <a:alphaModFix amt="49000"/>
          </a:blip>
          <a:stretch>
            <a:fillRect/>
          </a:stretch>
        </p:blipFill>
        <p:spPr>
          <a:xfrm>
            <a:off x="-12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 txBox="1"/>
          <p:nvPr/>
        </p:nvSpPr>
        <p:spPr>
          <a:xfrm>
            <a:off x="369825" y="413050"/>
            <a:ext cx="8431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База данных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" name="Google Shape;120;p21"/>
          <p:cNvSpPr txBox="1"/>
          <p:nvPr/>
        </p:nvSpPr>
        <p:spPr>
          <a:xfrm>
            <a:off x="5899500" y="1524250"/>
            <a:ext cx="3352800" cy="3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Качественные характеристики: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Безопасность: разграничение доступа, шифрование данных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Надежность: Наличие резервных копий, возможность отката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Масштабируемость: Умная сортировка данных, больше серверов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Производительность: Обработка параллельных операций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Доступность: в случае выходы из строя основной базы данных резервная берет на себя выполнение всех функций основной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Google Shape;121;p21"/>
          <p:cNvSpPr txBox="1"/>
          <p:nvPr/>
        </p:nvSpPr>
        <p:spPr>
          <a:xfrm>
            <a:off x="0" y="1524250"/>
            <a:ext cx="3000000" cy="28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Функции:</a:t>
            </a:r>
            <a:endParaRPr sz="1200">
              <a:solidFill>
                <a:srgbClr val="010409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Хранение пользовательских данных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Хранение истории активности (спутника, модуля управления и сервера)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Хранение логов работы спутника (конкретная информация спутников)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Обеспечение целостности данных</a:t>
            </a:r>
            <a:endParaRPr sz="1200">
              <a:solidFill>
                <a:srgbClr val="010409"/>
              </a:solidFill>
              <a:highlight>
                <a:srgbClr val="FFFFFF"/>
              </a:highlight>
            </a:endParaRPr>
          </a:p>
        </p:txBody>
      </p:sp>
      <p:sp>
        <p:nvSpPr>
          <p:cNvPr id="122" name="Google Shape;122;p21"/>
          <p:cNvSpPr txBox="1"/>
          <p:nvPr/>
        </p:nvSpPr>
        <p:spPr>
          <a:xfrm>
            <a:off x="2899500" y="1524250"/>
            <a:ext cx="3000000" cy="13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Ограничения:</a:t>
            </a:r>
            <a:endParaRPr sz="1200">
              <a:solidFill>
                <a:srgbClr val="010409"/>
              </a:solidFill>
              <a:highlight>
                <a:srgbClr val="FFFFFF"/>
              </a:highlight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Должна быть зашифрована, с ограниченным доступом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Ограничение объема данных (100 тб в год)</a:t>
            </a:r>
            <a:endParaRPr sz="1200">
              <a:solidFill>
                <a:srgbClr val="010409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